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20" r:id="rId3"/>
    <p:sldId id="321" r:id="rId4"/>
    <p:sldId id="323" r:id="rId5"/>
    <p:sldId id="322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9" r:id="rId31"/>
    <p:sldId id="350" r:id="rId32"/>
    <p:sldId id="351" r:id="rId33"/>
    <p:sldId id="352" r:id="rId34"/>
    <p:sldId id="348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33A"/>
    <a:srgbClr val="0C3274"/>
    <a:srgbClr val="D23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71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89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57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24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4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08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25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114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29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5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5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E308-6088-4649-8D0C-6E8C39A184E3}" type="datetimeFigureOut">
              <a:rPr lang="nb-NO" smtClean="0"/>
              <a:t>01.03.2018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21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36712"/>
            <a:ext cx="4385037" cy="505179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3491880" y="2132856"/>
            <a:ext cx="5652120" cy="0"/>
          </a:xfrm>
          <a:prstGeom prst="line">
            <a:avLst/>
          </a:prstGeom>
          <a:ln w="12700">
            <a:solidFill>
              <a:srgbClr val="0D93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8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331640" y="553295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6.6 </a:t>
            </a:r>
            <a:r>
              <a:rPr lang="nb-NO" dirty="0"/>
              <a:t>Stolpediagram </a:t>
            </a:r>
            <a:r>
              <a:rPr lang="nb-NO" dirty="0" smtClean="0"/>
              <a:t>for karakterer</a:t>
            </a:r>
            <a:r>
              <a:rPr lang="nb-NO" dirty="0"/>
              <a:t>, prosentvis fordeling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02" y="908720"/>
            <a:ext cx="4339793" cy="443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8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331640" y="553295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6.7 </a:t>
            </a:r>
            <a:r>
              <a:rPr lang="nb-NO" dirty="0"/>
              <a:t>Histogram for alder</a:t>
            </a:r>
            <a:r>
              <a:rPr lang="nb-NO" dirty="0" smtClean="0"/>
              <a:t>. Intervallbredde</a:t>
            </a:r>
            <a:r>
              <a:rPr lang="nb-NO" dirty="0"/>
              <a:t>: 10 år.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0" y="836712"/>
            <a:ext cx="4339793" cy="447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331640" y="553295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6.8 </a:t>
            </a:r>
            <a:r>
              <a:rPr lang="nb-NO" dirty="0"/>
              <a:t>Histogram for alder</a:t>
            </a:r>
            <a:r>
              <a:rPr lang="nb-NO" dirty="0" smtClean="0"/>
              <a:t>. Intervallbredde</a:t>
            </a:r>
            <a:r>
              <a:rPr lang="nb-NO" dirty="0"/>
              <a:t>: 5 år.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08" y="836712"/>
            <a:ext cx="4339793" cy="45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4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331640" y="553295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6.9 </a:t>
            </a:r>
            <a:r>
              <a:rPr lang="nb-NO" dirty="0"/>
              <a:t>Vanlig </a:t>
            </a:r>
            <a:r>
              <a:rPr lang="nb-NO" dirty="0" err="1"/>
              <a:t>boksplott</a:t>
            </a:r>
            <a:r>
              <a:rPr lang="nb-NO" dirty="0"/>
              <a:t> for tippeligabudsjett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4" y="2348880"/>
            <a:ext cx="8356211" cy="13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0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331640" y="553295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6.10 </a:t>
            </a:r>
            <a:r>
              <a:rPr lang="nb-NO" dirty="0" err="1"/>
              <a:t>Utbryterboksplott</a:t>
            </a:r>
            <a:r>
              <a:rPr lang="nb-NO" dirty="0"/>
              <a:t> for tippeligabudsjett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4" y="2348880"/>
            <a:ext cx="8356211" cy="13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22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331640" y="5532950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6.11 </a:t>
            </a:r>
            <a:r>
              <a:rPr lang="nb-NO" dirty="0"/>
              <a:t>Histogram for SAT-poeng. Vi har også tegnet inn </a:t>
            </a:r>
            <a:r>
              <a:rPr lang="nb-NO" dirty="0" smtClean="0"/>
              <a:t>kurven for perfekt normalfordeling</a:t>
            </a:r>
            <a:r>
              <a:rPr lang="nb-NO" dirty="0"/>
              <a:t>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6" y="1052736"/>
            <a:ext cx="7309028" cy="37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0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331640" y="5532950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6.12 </a:t>
            </a:r>
            <a:r>
              <a:rPr lang="nb-NO" dirty="0"/>
              <a:t>Histogram for prosent riktige svar på en matteprøve. Venstreskjev.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" y="1124744"/>
            <a:ext cx="7063689" cy="39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6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331640" y="553295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6.13 </a:t>
            </a:r>
            <a:r>
              <a:rPr lang="nb-NO" dirty="0"/>
              <a:t>Histogram for lønninger. Høyreskjev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4" y="1124744"/>
            <a:ext cx="7063689" cy="39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64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340768"/>
            <a:ext cx="7848872" cy="372755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90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1489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27584" y="5526601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6.14 </a:t>
            </a:r>
            <a:r>
              <a:rPr lang="nb-NO" dirty="0"/>
              <a:t>Spredningsdiagram. Sammenhengen mellom ansiennitet og lønn.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35" y="764704"/>
            <a:ext cx="5883929" cy="45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7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20" y="2852936"/>
            <a:ext cx="6760464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0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27584" y="552660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6.15 </a:t>
            </a:r>
            <a:r>
              <a:rPr lang="nb-NO" dirty="0"/>
              <a:t>Spredningsdiagram </a:t>
            </a:r>
            <a:r>
              <a:rPr lang="nb-NO" dirty="0" smtClean="0"/>
              <a:t>for prosentscore </a:t>
            </a:r>
            <a:r>
              <a:rPr lang="nb-NO" dirty="0"/>
              <a:t>på </a:t>
            </a:r>
            <a:r>
              <a:rPr lang="nb-NO" dirty="0" smtClean="0"/>
              <a:t>kartleggingsprøve vs</a:t>
            </a:r>
            <a:r>
              <a:rPr lang="nb-NO" dirty="0"/>
              <a:t>. prøveeksamen. 100 studenter.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41" y="764705"/>
            <a:ext cx="554651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60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27584" y="552660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6.16 </a:t>
            </a:r>
            <a:r>
              <a:rPr lang="nb-NO" dirty="0"/>
              <a:t>Spredningsdiagram for prosentscore på kartleggingsprøve vs</a:t>
            </a:r>
            <a:r>
              <a:rPr lang="nb-NO" dirty="0" smtClean="0"/>
              <a:t>. prøveeksamen</a:t>
            </a:r>
            <a:r>
              <a:rPr lang="nb-NO" dirty="0"/>
              <a:t>. Fargen på punktene avhenger av gruppetilfredshet.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41" y="764704"/>
            <a:ext cx="5546518" cy="45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60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27584" y="552660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6.17 </a:t>
            </a:r>
            <a:r>
              <a:rPr lang="nb-NO" dirty="0"/>
              <a:t>Spredningsdiagram for prosentscore på kartleggingsprøve vs. prøveeksamen</a:t>
            </a:r>
            <a:r>
              <a:rPr lang="nb-NO" dirty="0" smtClean="0"/>
              <a:t>. Med </a:t>
            </a:r>
            <a:r>
              <a:rPr lang="nb-NO" dirty="0"/>
              <a:t>fargekode for gruppetilfredshet, pluss utglattingskurve.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41" y="764704"/>
            <a:ext cx="5546518" cy="47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43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27584" y="5526601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6.18 </a:t>
            </a:r>
            <a:r>
              <a:rPr lang="nb-NO" dirty="0"/>
              <a:t>Linjediagram. Apple-aksjen fra 3. januar til 8. mars 2017.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47" y="1052736"/>
            <a:ext cx="683070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66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95536" y="5023149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6.19 </a:t>
            </a:r>
            <a:r>
              <a:rPr lang="nb-NO" dirty="0"/>
              <a:t>Utviklingen til EUR og USD de første 48 børsdagene i 2017. Når </a:t>
            </a:r>
            <a:r>
              <a:rPr lang="nb-NO" dirty="0" smtClean="0"/>
              <a:t>EUR stiger</a:t>
            </a:r>
            <a:r>
              <a:rPr lang="nb-NO" dirty="0"/>
              <a:t>, har også USD en tendens til å stige. Tilstanden i den norske </a:t>
            </a:r>
            <a:r>
              <a:rPr lang="nb-NO" dirty="0" smtClean="0"/>
              <a:t>økonomien påvirker </a:t>
            </a:r>
            <a:r>
              <a:rPr lang="nb-NO" dirty="0"/>
              <a:t>begge valutakursene og får dem til å «danse i takt». Den </a:t>
            </a:r>
            <a:r>
              <a:rPr lang="nb-NO" dirty="0" smtClean="0"/>
              <a:t>positive samvariasjonen </a:t>
            </a:r>
            <a:r>
              <a:rPr lang="nb-NO" dirty="0"/>
              <a:t>mellom valutakursene skyldes ikke en </a:t>
            </a:r>
            <a:r>
              <a:rPr lang="nb-NO" dirty="0" smtClean="0"/>
              <a:t>direkte årsakssammenheng</a:t>
            </a:r>
            <a:r>
              <a:rPr lang="nb-NO" dirty="0"/>
              <a:t>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47" y="949033"/>
            <a:ext cx="6830705" cy="37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57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4608512" cy="460851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96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7013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3" y="553657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6.20 </a:t>
            </a:r>
            <a:r>
              <a:rPr lang="nb-NO" dirty="0" err="1"/>
              <a:t>Boksplott</a:t>
            </a:r>
            <a:r>
              <a:rPr lang="nb-NO" dirty="0"/>
              <a:t> for </a:t>
            </a:r>
            <a:r>
              <a:rPr lang="nb-NO" dirty="0" smtClean="0"/>
              <a:t>prøveeksamen i </a:t>
            </a:r>
            <a:r>
              <a:rPr lang="nb-NO" dirty="0"/>
              <a:t>forhold til tilfredshet </a:t>
            </a:r>
            <a:r>
              <a:rPr lang="nb-NO" dirty="0" smtClean="0"/>
              <a:t>med gruppearbeidet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69" y="980728"/>
            <a:ext cx="424125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77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3" y="553657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6.21 </a:t>
            </a:r>
            <a:r>
              <a:rPr lang="nb-NO" dirty="0" err="1"/>
              <a:t>Boksplott</a:t>
            </a:r>
            <a:r>
              <a:rPr lang="nb-NO" dirty="0"/>
              <a:t> for </a:t>
            </a:r>
            <a:r>
              <a:rPr lang="nb-NO" dirty="0" smtClean="0"/>
              <a:t>prøveeksamen i </a:t>
            </a:r>
            <a:r>
              <a:rPr lang="nb-NO" dirty="0"/>
              <a:t>forhold til tilfredshet </a:t>
            </a:r>
            <a:r>
              <a:rPr lang="nb-NO" dirty="0" smtClean="0"/>
              <a:t>med gruppearbeidet</a:t>
            </a:r>
            <a:r>
              <a:rPr lang="nb-NO" dirty="0"/>
              <a:t>. </a:t>
            </a:r>
            <a:r>
              <a:rPr lang="nb-NO" dirty="0" err="1"/>
              <a:t>Boksbredden</a:t>
            </a:r>
            <a:r>
              <a:rPr lang="nb-NO" dirty="0"/>
              <a:t> </a:t>
            </a:r>
            <a:r>
              <a:rPr lang="nb-NO" dirty="0" smtClean="0"/>
              <a:t>avspeiler antall </a:t>
            </a:r>
            <a:r>
              <a:rPr lang="nb-NO" dirty="0"/>
              <a:t>studenter i kategorien.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8" y="980728"/>
            <a:ext cx="4241259" cy="42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94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7760208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30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66" y="980728"/>
            <a:ext cx="4212468" cy="475252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105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23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90" y="1075154"/>
            <a:ext cx="5076020" cy="388419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919843" y="5517232"/>
            <a:ext cx="5304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5.1 </a:t>
            </a:r>
            <a:r>
              <a:rPr lang="nb-NO" dirty="0"/>
              <a:t>Måling av tilfredshet på </a:t>
            </a:r>
            <a:r>
              <a:rPr lang="nb-NO" dirty="0" err="1"/>
              <a:t>ordinalt</a:t>
            </a:r>
            <a:r>
              <a:rPr lang="nb-NO" dirty="0"/>
              <a:t> </a:t>
            </a:r>
            <a:r>
              <a:rPr lang="nb-NO" dirty="0" err="1"/>
              <a:t>målenivå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0537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4" y="2564902"/>
            <a:ext cx="7609011" cy="170132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107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0418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3" y="2636912"/>
            <a:ext cx="7609011" cy="167257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108 (øverst)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895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4" y="2276872"/>
            <a:ext cx="7609011" cy="220508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108 (nederst)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424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31" y="1700808"/>
            <a:ext cx="3093538" cy="2534069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113 (øverst)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7277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3" y="553657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7.1 </a:t>
            </a:r>
            <a:r>
              <a:rPr lang="nb-NO" dirty="0"/>
              <a:t>68—95—99.7-regelen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65" y="1412776"/>
            <a:ext cx="4725870" cy="35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62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23" y="1844824"/>
            <a:ext cx="6692353" cy="270331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 smtClean="0"/>
              <a:t>Figur side 114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7266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22" y="641983"/>
            <a:ext cx="5004556" cy="509730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2765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612310"/>
            <a:ext cx="6408712" cy="323370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8459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672516"/>
            <a:ext cx="6408712" cy="290861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117 (øverst)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9423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1700808"/>
            <a:ext cx="6408712" cy="291354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117 (nederst)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23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" y="2420888"/>
            <a:ext cx="6809232" cy="16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50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3" y="553657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7.2 </a:t>
            </a:r>
            <a:r>
              <a:rPr lang="nb-NO" dirty="0"/>
              <a:t>Årsinntekt i </a:t>
            </a:r>
            <a:r>
              <a:rPr lang="nb-NO" dirty="0" smtClean="0"/>
              <a:t>20 husholdninger</a:t>
            </a:r>
            <a:r>
              <a:rPr lang="nb-NO" dirty="0"/>
              <a:t>. QQ-plottet </a:t>
            </a:r>
            <a:r>
              <a:rPr lang="nb-NO" dirty="0" smtClean="0"/>
              <a:t>viser ingen </a:t>
            </a:r>
            <a:r>
              <a:rPr lang="nb-NO" dirty="0"/>
              <a:t>rett linje, så </a:t>
            </a:r>
            <a:r>
              <a:rPr lang="nb-NO" dirty="0" smtClean="0"/>
              <a:t>normalfordelingen er </a:t>
            </a:r>
            <a:r>
              <a:rPr lang="nb-NO" dirty="0"/>
              <a:t>ikke en rimelig antagelse.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74" y="1484784"/>
            <a:ext cx="6643052" cy="319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64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3" y="553657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7.4 </a:t>
            </a:r>
            <a:r>
              <a:rPr lang="nb-NO" dirty="0"/>
              <a:t>QQ-plott for </a:t>
            </a:r>
            <a:r>
              <a:rPr lang="nb-NO" dirty="0" smtClean="0"/>
              <a:t>normalfordelte observasjoner</a:t>
            </a:r>
            <a:r>
              <a:rPr lang="nb-NO" dirty="0"/>
              <a:t>. De </a:t>
            </a:r>
            <a:r>
              <a:rPr lang="nb-NO" dirty="0" smtClean="0"/>
              <a:t>fire diagrammene </a:t>
            </a:r>
            <a:r>
              <a:rPr lang="nb-NO" dirty="0"/>
              <a:t>viser tilfeldige </a:t>
            </a:r>
            <a:r>
              <a:rPr lang="nb-NO" dirty="0" smtClean="0"/>
              <a:t>utvalg med </a:t>
            </a:r>
            <a:r>
              <a:rPr lang="nb-NO" dirty="0"/>
              <a:t>størrelsene </a:t>
            </a:r>
            <a:r>
              <a:rPr lang="nb-NO" i="1" dirty="0"/>
              <a:t>n </a:t>
            </a:r>
            <a:r>
              <a:rPr lang="nb-NO" dirty="0"/>
              <a:t>= 10, 20, 30 </a:t>
            </a:r>
            <a:r>
              <a:rPr lang="nb-NO" dirty="0" smtClean="0"/>
              <a:t>og 500</a:t>
            </a:r>
            <a:r>
              <a:rPr lang="nb-NO" dirty="0"/>
              <a:t>.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2" y="1484784"/>
            <a:ext cx="6643052" cy="32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232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647563" y="553657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Figur </a:t>
            </a:r>
            <a:r>
              <a:rPr lang="nb-NO" b="1" dirty="0" smtClean="0"/>
              <a:t>7.5 </a:t>
            </a:r>
            <a:r>
              <a:rPr lang="nb-NO" dirty="0"/>
              <a:t>QQ-plott </a:t>
            </a:r>
            <a:r>
              <a:rPr lang="nb-NO" dirty="0" smtClean="0"/>
              <a:t>for observasjoner </a:t>
            </a:r>
            <a:r>
              <a:rPr lang="nb-NO" dirty="0"/>
              <a:t>som ikke </a:t>
            </a:r>
            <a:r>
              <a:rPr lang="nb-NO" dirty="0" smtClean="0"/>
              <a:t>er normalfordelte</a:t>
            </a:r>
            <a:r>
              <a:rPr lang="nb-NO" dirty="0"/>
              <a:t>. De fire panelene</a:t>
            </a:r>
          </a:p>
          <a:p>
            <a:pPr algn="ctr"/>
            <a:r>
              <a:rPr lang="nb-NO" dirty="0"/>
              <a:t>viser tilfeldige utvalg </a:t>
            </a:r>
            <a:r>
              <a:rPr lang="nb-NO" dirty="0" smtClean="0"/>
              <a:t>med størrelsene </a:t>
            </a:r>
            <a:r>
              <a:rPr lang="nb-NO" i="1" dirty="0"/>
              <a:t>n </a:t>
            </a:r>
            <a:r>
              <a:rPr lang="nb-NO" dirty="0"/>
              <a:t>= 10, 20, 30 og 500.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74" y="1484784"/>
            <a:ext cx="6643052" cy="32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25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14" y="835152"/>
            <a:ext cx="3961171" cy="491559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124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2932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6784848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2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391162" y="5541406"/>
            <a:ext cx="6732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8.1 </a:t>
            </a:r>
            <a:r>
              <a:rPr lang="nb-NO" dirty="0"/>
              <a:t>Positiv korrelasjon. </a:t>
            </a:r>
            <a:r>
              <a:rPr lang="nb-NO" dirty="0" smtClean="0"/>
              <a:t>Euro (</a:t>
            </a:r>
            <a:r>
              <a:rPr lang="nb-NO" dirty="0"/>
              <a:t>EUR) vs. amerikanske dollar (USD</a:t>
            </a:r>
            <a:r>
              <a:rPr lang="nb-NO" dirty="0" smtClean="0"/>
              <a:t>). 2</a:t>
            </a:r>
            <a:r>
              <a:rPr lang="nb-NO" dirty="0"/>
              <a:t>. januar−8. mars 2017.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36" y="908720"/>
            <a:ext cx="4414128" cy="42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40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15826" y="5541406"/>
            <a:ext cx="7512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8.2 </a:t>
            </a:r>
            <a:r>
              <a:rPr lang="nb-NO" dirty="0"/>
              <a:t>Ingen samvariasjon</a:t>
            </a:r>
            <a:r>
              <a:rPr lang="nb-NO" dirty="0" smtClean="0"/>
              <a:t>. Spredningsdiagram </a:t>
            </a:r>
            <a:r>
              <a:rPr lang="nb-NO" dirty="0"/>
              <a:t>for alder </a:t>
            </a:r>
            <a:r>
              <a:rPr lang="nb-NO" dirty="0" smtClean="0"/>
              <a:t>og tilfredshet </a:t>
            </a:r>
            <a:r>
              <a:rPr lang="nb-NO" dirty="0"/>
              <a:t>hos </a:t>
            </a:r>
            <a:r>
              <a:rPr lang="nb-NO" dirty="0" err="1"/>
              <a:t>DNBs</a:t>
            </a:r>
            <a:r>
              <a:rPr lang="nb-NO" dirty="0"/>
              <a:t> bankkunder.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36" y="908720"/>
            <a:ext cx="4414128" cy="42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86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95536" y="554140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8.3 </a:t>
            </a:r>
            <a:r>
              <a:rPr lang="nb-NO" dirty="0" smtClean="0"/>
              <a:t>Spredningsdiagrammet til </a:t>
            </a:r>
            <a:r>
              <a:rPr lang="nb-NO" dirty="0"/>
              <a:t>venstre har en stigende tendens</a:t>
            </a:r>
            <a:r>
              <a:rPr lang="nb-NO" dirty="0" smtClean="0"/>
              <a:t>, og korrelasjonen er </a:t>
            </a:r>
            <a:r>
              <a:rPr lang="nb-NO" dirty="0"/>
              <a:t>positiv. </a:t>
            </a:r>
            <a:r>
              <a:rPr lang="nb-NO" dirty="0" smtClean="0"/>
              <a:t>Til høyre </a:t>
            </a:r>
            <a:r>
              <a:rPr lang="nb-NO" dirty="0"/>
              <a:t>er det en fallende tendens</a:t>
            </a:r>
            <a:r>
              <a:rPr lang="nb-NO" dirty="0" smtClean="0"/>
              <a:t>, som </a:t>
            </a:r>
            <a:r>
              <a:rPr lang="nb-NO" dirty="0"/>
              <a:t>tilsier at korrelasjonen </a:t>
            </a:r>
            <a:r>
              <a:rPr lang="nb-NO" dirty="0" smtClean="0"/>
              <a:t>er negativ</a:t>
            </a:r>
            <a:r>
              <a:rPr lang="nb-NO" dirty="0"/>
              <a:t>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3" y="1412776"/>
            <a:ext cx="7830334" cy="344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84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251520" y="514153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8.4 </a:t>
            </a:r>
            <a:r>
              <a:rPr lang="nb-NO" dirty="0"/>
              <a:t>Korrelasjonen </a:t>
            </a:r>
            <a:r>
              <a:rPr lang="nb-NO" i="1" dirty="0"/>
              <a:t>r </a:t>
            </a:r>
            <a:r>
              <a:rPr lang="nb-NO" dirty="0"/>
              <a:t>for </a:t>
            </a:r>
            <a:r>
              <a:rPr lang="nb-NO" dirty="0" smtClean="0"/>
              <a:t>seks spredningsdiagram</a:t>
            </a:r>
            <a:r>
              <a:rPr lang="nb-NO" dirty="0"/>
              <a:t>. På de </a:t>
            </a:r>
            <a:r>
              <a:rPr lang="nb-NO" dirty="0" smtClean="0"/>
              <a:t>to øverste </a:t>
            </a:r>
            <a:r>
              <a:rPr lang="nb-NO" dirty="0"/>
              <a:t>diagrammene har vi </a:t>
            </a:r>
            <a:r>
              <a:rPr lang="nb-NO" dirty="0" smtClean="0"/>
              <a:t>sterk lineær </a:t>
            </a:r>
            <a:r>
              <a:rPr lang="nb-NO" dirty="0"/>
              <a:t>samvariasjon, positiv </a:t>
            </a:r>
            <a:r>
              <a:rPr lang="nb-NO" dirty="0" smtClean="0"/>
              <a:t>til venstre </a:t>
            </a:r>
            <a:r>
              <a:rPr lang="nb-NO" dirty="0"/>
              <a:t>og negativ til høyre. De </a:t>
            </a:r>
            <a:r>
              <a:rPr lang="nb-NO" dirty="0" smtClean="0"/>
              <a:t>to diagrammene </a:t>
            </a:r>
            <a:r>
              <a:rPr lang="nb-NO" dirty="0"/>
              <a:t>i midten har </a:t>
            </a:r>
            <a:r>
              <a:rPr lang="nb-NO" dirty="0" smtClean="0"/>
              <a:t>middels sterk </a:t>
            </a:r>
            <a:r>
              <a:rPr lang="nb-NO" dirty="0"/>
              <a:t>korrelasjon, positiv til </a:t>
            </a:r>
            <a:r>
              <a:rPr lang="nb-NO" dirty="0" smtClean="0"/>
              <a:t>venstre og </a:t>
            </a:r>
            <a:r>
              <a:rPr lang="nb-NO" dirty="0"/>
              <a:t>negativ til høyre. På de </a:t>
            </a:r>
            <a:r>
              <a:rPr lang="nb-NO" dirty="0" smtClean="0"/>
              <a:t>to nederste </a:t>
            </a:r>
            <a:r>
              <a:rPr lang="nb-NO" dirty="0"/>
              <a:t>diagrammene er det </a:t>
            </a:r>
            <a:r>
              <a:rPr lang="nb-NO" dirty="0" smtClean="0"/>
              <a:t>lite samvariasjon</a:t>
            </a:r>
            <a:r>
              <a:rPr lang="nb-NO" dirty="0"/>
              <a:t>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69" y="620688"/>
            <a:ext cx="4501462" cy="44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64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23528" y="546469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8.5 </a:t>
            </a:r>
            <a:r>
              <a:rPr lang="nb-NO" dirty="0"/>
              <a:t>Spredningsdiagram </a:t>
            </a:r>
            <a:r>
              <a:rPr lang="nb-NO" dirty="0" smtClean="0"/>
              <a:t>av åtte </a:t>
            </a:r>
            <a:r>
              <a:rPr lang="nb-NO" dirty="0"/>
              <a:t>observasjoner. I tillegg </a:t>
            </a:r>
            <a:r>
              <a:rPr lang="nb-NO" dirty="0" smtClean="0"/>
              <a:t>er «</a:t>
            </a:r>
            <a:r>
              <a:rPr lang="nb-NO" dirty="0"/>
              <a:t>midtpunktet» tegnet inn. I A og </a:t>
            </a:r>
            <a:r>
              <a:rPr lang="nb-NO" dirty="0" smtClean="0"/>
              <a:t>D er </a:t>
            </a:r>
            <a:r>
              <a:rPr lang="nb-NO" i="1" dirty="0" err="1"/>
              <a:t>z</a:t>
            </a:r>
            <a:r>
              <a:rPr lang="nb-NO" i="1" baseline="-25000" dirty="0" err="1"/>
              <a:t>x</a:t>
            </a:r>
            <a:r>
              <a:rPr lang="nb-NO" i="1" dirty="0"/>
              <a:t> </a:t>
            </a:r>
            <a:r>
              <a:rPr lang="nb-NO" dirty="0"/>
              <a:t>· </a:t>
            </a:r>
            <a:r>
              <a:rPr lang="nb-NO" i="1" dirty="0" err="1"/>
              <a:t>z</a:t>
            </a:r>
            <a:r>
              <a:rPr lang="nb-NO" i="1" baseline="-25000" dirty="0" err="1"/>
              <a:t>y</a:t>
            </a:r>
            <a:r>
              <a:rPr lang="nb-NO" i="1" dirty="0"/>
              <a:t> </a:t>
            </a:r>
            <a:r>
              <a:rPr lang="nb-NO" dirty="0"/>
              <a:t>negativ. I B og C er </a:t>
            </a:r>
            <a:r>
              <a:rPr lang="nb-NO" i="1" dirty="0" err="1"/>
              <a:t>z</a:t>
            </a:r>
            <a:r>
              <a:rPr lang="nb-NO" i="1" baseline="-25000" dirty="0" err="1"/>
              <a:t>x</a:t>
            </a:r>
            <a:r>
              <a:rPr lang="nb-NO" i="1" dirty="0"/>
              <a:t> </a:t>
            </a:r>
            <a:r>
              <a:rPr lang="nb-NO" dirty="0"/>
              <a:t>· </a:t>
            </a:r>
            <a:r>
              <a:rPr lang="nb-NO" i="1" dirty="0" err="1" smtClean="0"/>
              <a:t>z</a:t>
            </a:r>
            <a:r>
              <a:rPr lang="nb-NO" i="1" baseline="-25000" dirty="0" err="1" smtClean="0"/>
              <a:t>y</a:t>
            </a:r>
            <a:r>
              <a:rPr lang="nb-NO" i="1" dirty="0" smtClean="0"/>
              <a:t> </a:t>
            </a:r>
            <a:r>
              <a:rPr lang="nb-NO" dirty="0" smtClean="0"/>
              <a:t>positiv</a:t>
            </a:r>
            <a:r>
              <a:rPr lang="nb-NO" dirty="0"/>
              <a:t>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15" y="764703"/>
            <a:ext cx="6239970" cy="44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3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919843" y="5517232"/>
            <a:ext cx="5304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Figur </a:t>
            </a:r>
            <a:r>
              <a:rPr lang="nb-NO" b="1" dirty="0" smtClean="0"/>
              <a:t>6.1 </a:t>
            </a:r>
            <a:r>
              <a:rPr lang="nb-NO" dirty="0"/>
              <a:t>Stolpediagram for kjønn</a:t>
            </a:r>
            <a:r>
              <a:rPr lang="nb-NO" dirty="0" smtClean="0"/>
              <a:t>. Det </a:t>
            </a:r>
            <a:r>
              <a:rPr lang="nb-NO" dirty="0"/>
              <a:t>er en stolpe for hver kategori, </a:t>
            </a:r>
            <a:r>
              <a:rPr lang="nb-NO" dirty="0" smtClean="0"/>
              <a:t>og stolpehøydene </a:t>
            </a:r>
            <a:r>
              <a:rPr lang="nb-NO" dirty="0"/>
              <a:t>viser frekvensene.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36" y="824043"/>
            <a:ext cx="4164325" cy="43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133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23528" y="546469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8.6 </a:t>
            </a:r>
            <a:r>
              <a:rPr lang="nb-NO" dirty="0"/>
              <a:t>Til venstre er </a:t>
            </a:r>
            <a:r>
              <a:rPr lang="nb-NO" dirty="0" smtClean="0"/>
              <a:t>samvariasjonen ikke-lineær</a:t>
            </a:r>
            <a:r>
              <a:rPr lang="nb-NO" dirty="0"/>
              <a:t>, og </a:t>
            </a:r>
            <a:r>
              <a:rPr lang="nb-NO" i="1" dirty="0"/>
              <a:t>r </a:t>
            </a:r>
            <a:r>
              <a:rPr lang="nb-NO" dirty="0"/>
              <a:t>bør ikke brukes</a:t>
            </a:r>
            <a:r>
              <a:rPr lang="nb-NO" dirty="0" smtClean="0"/>
              <a:t>. Til </a:t>
            </a:r>
            <a:r>
              <a:rPr lang="nb-NO" dirty="0"/>
              <a:t>høyre er samvariasjonen lineær, </a:t>
            </a:r>
            <a:r>
              <a:rPr lang="nb-NO" dirty="0" smtClean="0"/>
              <a:t>og </a:t>
            </a:r>
            <a:r>
              <a:rPr lang="nb-NO" i="1" dirty="0" smtClean="0"/>
              <a:t>r </a:t>
            </a:r>
            <a:r>
              <a:rPr lang="nb-NO" dirty="0"/>
              <a:t>kan brukes.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63" y="1142829"/>
            <a:ext cx="727187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284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23528" y="546469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8.7 </a:t>
            </a:r>
            <a:r>
              <a:rPr lang="nb-NO" dirty="0"/>
              <a:t>En utbryter kan påvirke </a:t>
            </a:r>
            <a:r>
              <a:rPr lang="nb-NO" i="1" dirty="0" smtClean="0"/>
              <a:t>r </a:t>
            </a:r>
            <a:r>
              <a:rPr lang="nb-NO" dirty="0" smtClean="0"/>
              <a:t>i </a:t>
            </a:r>
            <a:r>
              <a:rPr lang="nb-NO" dirty="0"/>
              <a:t>stor grad. Her er </a:t>
            </a:r>
            <a:r>
              <a:rPr lang="nb-NO" i="1" dirty="0"/>
              <a:t>r </a:t>
            </a:r>
            <a:r>
              <a:rPr lang="nb-NO" dirty="0"/>
              <a:t>= +0.14. </a:t>
            </a:r>
            <a:r>
              <a:rPr lang="nb-NO" dirty="0" smtClean="0"/>
              <a:t>Uten utbryter </a:t>
            </a:r>
            <a:r>
              <a:rPr lang="nb-NO" dirty="0"/>
              <a:t>nede til høyre er </a:t>
            </a:r>
            <a:r>
              <a:rPr lang="nb-NO" dirty="0" smtClean="0"/>
              <a:t>korrelasjonen lik </a:t>
            </a:r>
            <a:r>
              <a:rPr lang="nb-NO" dirty="0"/>
              <a:t>+1.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26" y="980728"/>
            <a:ext cx="4520948" cy="40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44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23528" y="546469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8.8 </a:t>
            </a:r>
            <a:r>
              <a:rPr lang="nb-NO" dirty="0"/>
              <a:t>Regresjonslinja fanger opp den lineære samvariasjonen mellom </a:t>
            </a:r>
            <a:r>
              <a:rPr lang="nb-NO" dirty="0" smtClean="0"/>
              <a:t>scorene </a:t>
            </a:r>
            <a:r>
              <a:rPr lang="nn-NO" dirty="0" smtClean="0"/>
              <a:t>på </a:t>
            </a:r>
            <a:r>
              <a:rPr lang="nn-NO" dirty="0"/>
              <a:t>kartleggingsprøven og til prøveeksamen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24" y="980728"/>
            <a:ext cx="6978751" cy="41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44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1" y="764704"/>
            <a:ext cx="3628628" cy="484023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142 (nederst)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06405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23528" y="546469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8.9 (øverst) </a:t>
            </a:r>
            <a:r>
              <a:rPr lang="nb-NO" dirty="0"/>
              <a:t>Løp og stigning for </a:t>
            </a:r>
            <a:r>
              <a:rPr lang="nb-NO" dirty="0" smtClean="0"/>
              <a:t>den røde </a:t>
            </a:r>
            <a:r>
              <a:rPr lang="nb-NO" dirty="0"/>
              <a:t>og den blå linja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44" y="1484784"/>
            <a:ext cx="6618711" cy="29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873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23528" y="546469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8.9 (nederst) </a:t>
            </a:r>
            <a:r>
              <a:rPr lang="nb-NO" dirty="0"/>
              <a:t>Løp og stigning for </a:t>
            </a:r>
            <a:r>
              <a:rPr lang="nb-NO" dirty="0" smtClean="0"/>
              <a:t>den røde </a:t>
            </a:r>
            <a:r>
              <a:rPr lang="nb-NO" dirty="0"/>
              <a:t>og den blå linja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45" y="1484784"/>
            <a:ext cx="6618709" cy="29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796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50" y="1492182"/>
            <a:ext cx="3298700" cy="291786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143 (nederst)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21598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71" y="1700808"/>
            <a:ext cx="6791858" cy="314360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144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7557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23528" y="546469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8.10 </a:t>
            </a:r>
            <a:r>
              <a:rPr lang="nb-NO" dirty="0"/>
              <a:t>Arealet av de fire kvadratene er </a:t>
            </a:r>
            <a:r>
              <a:rPr lang="nb-NO" i="1" dirty="0"/>
              <a:t>SSR </a:t>
            </a:r>
            <a:r>
              <a:rPr lang="nb-NO" dirty="0"/>
              <a:t>= 9.90. Ingen andre linjer </a:t>
            </a:r>
            <a:r>
              <a:rPr lang="nb-NO" dirty="0" smtClean="0"/>
              <a:t>har mindre </a:t>
            </a:r>
            <a:r>
              <a:rPr lang="nb-NO" i="1" dirty="0"/>
              <a:t>SSR</a:t>
            </a:r>
            <a:r>
              <a:rPr lang="nb-NO" dirty="0"/>
              <a:t>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6" y="1700809"/>
            <a:ext cx="682978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654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89" y="1196752"/>
            <a:ext cx="4446621" cy="4257565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dirty="0" smtClean="0"/>
              <a:t>side 145 (nederst)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716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919843" y="5517232"/>
            <a:ext cx="5304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6.2 </a:t>
            </a:r>
            <a:r>
              <a:rPr lang="nb-NO" dirty="0"/>
              <a:t>Kakediagram for kjønn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35" y="831351"/>
            <a:ext cx="4164325" cy="43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229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89" y="1196752"/>
            <a:ext cx="4446621" cy="4408745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1769273" y="5823649"/>
            <a:ext cx="59765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="1" dirty="0"/>
              <a:t>Figur </a:t>
            </a:r>
            <a:r>
              <a:rPr lang="nb-NO" b="1" smtClean="0"/>
              <a:t>side 147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819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919843" y="5517232"/>
            <a:ext cx="5304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6.3 </a:t>
            </a:r>
            <a:r>
              <a:rPr lang="nb-NO" dirty="0"/>
              <a:t>Stolpediagram, alfabetisk ordnet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6" y="1340768"/>
            <a:ext cx="837430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9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769758" y="5517232"/>
            <a:ext cx="5604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6.4 </a:t>
            </a:r>
            <a:r>
              <a:rPr lang="nb-NO" dirty="0"/>
              <a:t>Stolpediagram, ordnet etter avtakende </a:t>
            </a:r>
            <a:r>
              <a:rPr lang="nb-NO" dirty="0" smtClean="0"/>
              <a:t>størrelse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9" y="1340768"/>
            <a:ext cx="8374301" cy="308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9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0D9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7375" cy="548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7375" cy="548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4" y="0"/>
            <a:ext cx="3107375" cy="54868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331640" y="553295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/>
              <a:t>Figur </a:t>
            </a:r>
            <a:r>
              <a:rPr lang="nb-NO" b="1" dirty="0" smtClean="0"/>
              <a:t>6.5 </a:t>
            </a:r>
            <a:r>
              <a:rPr lang="nb-NO" dirty="0"/>
              <a:t>Stolpediagram for karakterer</a:t>
            </a:r>
            <a:r>
              <a:rPr lang="nb-NO" dirty="0" smtClean="0"/>
              <a:t>. </a:t>
            </a:r>
            <a:r>
              <a:rPr lang="nb-NO" i="1" dirty="0" smtClean="0"/>
              <a:t>y</a:t>
            </a:r>
            <a:r>
              <a:rPr lang="nb-NO" dirty="0" smtClean="0"/>
              <a:t>-aksen </a:t>
            </a:r>
            <a:r>
              <a:rPr lang="nb-NO" dirty="0"/>
              <a:t>angir frekvensene.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03" y="836712"/>
            <a:ext cx="4339793" cy="443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6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</TotalTime>
  <Words>729</Words>
  <Application>Microsoft Office PowerPoint</Application>
  <PresentationFormat>Skjermfremvisning (4:3)</PresentationFormat>
  <Paragraphs>56</Paragraphs>
  <Slides>60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Ove</dc:creator>
  <cp:lastModifiedBy>Johansen, Christopher</cp:lastModifiedBy>
  <cp:revision>45</cp:revision>
  <dcterms:created xsi:type="dcterms:W3CDTF">2017-10-17T08:33:27Z</dcterms:created>
  <dcterms:modified xsi:type="dcterms:W3CDTF">2018-03-01T08:58:20Z</dcterms:modified>
</cp:coreProperties>
</file>